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05" r:id="rId1"/>
  </p:sldMasterIdLst>
  <p:notesMasterIdLst>
    <p:notesMasterId r:id="rId11"/>
  </p:notesMasterIdLst>
  <p:handoutMasterIdLst>
    <p:handoutMasterId r:id="rId12"/>
  </p:handoutMasterIdLst>
  <p:sldIdLst>
    <p:sldId id="256" r:id="rId2"/>
    <p:sldId id="292" r:id="rId3"/>
    <p:sldId id="348" r:id="rId4"/>
    <p:sldId id="352" r:id="rId5"/>
    <p:sldId id="357" r:id="rId6"/>
    <p:sldId id="356" r:id="rId7"/>
    <p:sldId id="358" r:id="rId8"/>
    <p:sldId id="354" r:id="rId9"/>
    <p:sldId id="355" r:id="rId10"/>
  </p:sldIdLst>
  <p:sldSz cx="9144000" cy="6858000" type="screen4x3"/>
  <p:notesSz cx="6794500" cy="9982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ED05"/>
    <a:srgbClr val="FFCC66"/>
    <a:srgbClr val="D7930B"/>
    <a:srgbClr val="69A1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 varScale="1">
        <p:scale>
          <a:sx n="104" d="100"/>
          <a:sy n="104" d="100"/>
        </p:scale>
        <p:origin x="174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3F65362-7F62-4E50-99CB-6E76CE0BA135}" type="datetimeFigureOut">
              <a:rPr lang="bg-BG"/>
              <a:pPr>
                <a:defRPr/>
              </a:pPr>
              <a:t>18.8.2025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82138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82138"/>
            <a:ext cx="2944813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1DFAF35-D5BE-459A-852B-6AFD1A27F1C4}" type="slidenum">
              <a:rPr lang="bg-BG" altLang="bg-BG"/>
              <a:pPr>
                <a:defRPr/>
              </a:pPr>
              <a:t>‹#›</a:t>
            </a:fld>
            <a:endParaRPr lang="bg-BG" alt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8B5D280-A3A6-4D93-A3E3-C8EC518A2C8F}" type="datetimeFigureOut">
              <a:rPr lang="bg-BG"/>
              <a:pPr>
                <a:defRPr/>
              </a:pPr>
              <a:t>18.8.2025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49300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bg-BG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41863"/>
            <a:ext cx="5435600" cy="44910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bg-BG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82138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0" y="9482138"/>
            <a:ext cx="2944813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F5B7E-785A-4266-8977-A52C2DE5BF2E}" type="slidenum">
              <a:rPr lang="bg-BG" altLang="bg-BG"/>
              <a:pPr>
                <a:defRPr/>
              </a:pPr>
              <a:t>‹#›</a:t>
            </a:fld>
            <a:endParaRPr lang="bg-BG" alt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bg-BG" altLang="bg-BG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8F05FC5-22AD-4F2E-A9DF-71EB1C6BE13A}" type="slidenum">
              <a:rPr lang="bg-BG" altLang="bg-BG" smtClean="0">
                <a:latin typeface="Calibri" panose="020F0502020204030204" pitchFamily="34" charset="0"/>
              </a:rPr>
              <a:pPr/>
              <a:t>1</a:t>
            </a:fld>
            <a:endParaRPr lang="bg-BG" altLang="bg-BG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5C4DE-7F1E-4B41-B553-2B402D49E014}" type="datetime1">
              <a:rPr lang="en-US"/>
              <a:pPr>
                <a:defRPr/>
              </a:pPr>
              <a:t>8/18/2025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13D41-F520-41B7-8C11-4512D9496C77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1360797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574A4-097B-4C3F-9368-C7BE88C27EEE}" type="datetime1">
              <a:rPr lang="en-US"/>
              <a:pPr>
                <a:defRPr/>
              </a:pPr>
              <a:t>8/18/2025</a:t>
            </a:fld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9CD62-E275-43CA-A86A-27950A806578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935296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26105-386F-4A35-A569-B52012D96ED9}" type="datetime1">
              <a:rPr lang="en-US"/>
              <a:pPr>
                <a:defRPr/>
              </a:pPr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FBE78-7037-4ADF-8165-AD79A4180EB1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724600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AD648-B58C-444F-8414-19C0C66A439C}" type="datetime1">
              <a:rPr lang="en-US"/>
              <a:pPr>
                <a:defRPr/>
              </a:pPr>
              <a:t>8/18/2025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BD2C2-3A6C-47D0-902B-943EBC3D84E4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376997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3BFC2-40D2-4268-9AA9-0851A65AD664}" type="datetime1">
              <a:rPr lang="en-US"/>
              <a:pPr>
                <a:defRPr/>
              </a:pPr>
              <a:t>8/18/2025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D98A2-495D-4E03-AE08-A1120D08163A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1553424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C74A-E11B-4CB9-81E3-6E048C664CC3}" type="datetime1">
              <a:rPr lang="en-US"/>
              <a:pPr>
                <a:defRPr/>
              </a:pPr>
              <a:t>8/18/2025</a:t>
            </a:fld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DB8D0-9BA2-4397-B153-24FF67C5ED56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2366146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75141-C300-4EC8-B53E-690B5B828EB0}" type="datetime1">
              <a:rPr lang="en-US"/>
              <a:pPr>
                <a:defRPr/>
              </a:pPr>
              <a:t>8/18/2025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E38C0-0A7B-4796-8DDB-9E9D4AEE0D5A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2806084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25761-A4E0-4D0F-9109-E5C7CC4797AF}" type="datetime1">
              <a:rPr lang="en-US"/>
              <a:pPr>
                <a:defRPr/>
              </a:pPr>
              <a:t>8/18/2025</a:t>
            </a:fld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36E01-F994-43A2-843F-BE9913200926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1713347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0586E-7166-4941-8E3D-2C5FA4FC1F97}" type="datetime1">
              <a:rPr lang="en-US"/>
              <a:pPr>
                <a:defRPr/>
              </a:pPr>
              <a:t>8/18/2025</a:t>
            </a:fld>
            <a:endParaRPr lang="en-US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CF76B-6A39-4FE8-AA0F-20B3A90706F2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1325927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5CA0F-76F3-4472-9310-637D1C8EDAA2}" type="datetime1">
              <a:rPr lang="en-US"/>
              <a:pPr>
                <a:defRPr/>
              </a:pPr>
              <a:t>8/18/2025</a:t>
            </a:fld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C9F28-D001-485C-982E-84F5E753F518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51554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2EF1E-A279-464F-83F1-08E314D08C9F}" type="datetime1">
              <a:rPr lang="en-US"/>
              <a:pPr>
                <a:defRPr/>
              </a:pPr>
              <a:t>8/18/2025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C3993-F1D5-4867-A203-E9ACEB33D24D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600831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bg-BG" smtClean="0"/>
              <a:t>Click to edit Master text styles</a:t>
            </a:r>
          </a:p>
          <a:p>
            <a:pPr lvl="1"/>
            <a:r>
              <a:rPr lang="en-US" altLang="bg-BG" smtClean="0"/>
              <a:t>Second level</a:t>
            </a:r>
          </a:p>
          <a:p>
            <a:pPr lvl="2"/>
            <a:r>
              <a:rPr lang="en-US" altLang="bg-BG" smtClean="0"/>
              <a:t>Third level</a:t>
            </a:r>
          </a:p>
          <a:p>
            <a:pPr lvl="3"/>
            <a:r>
              <a:rPr lang="en-US" altLang="bg-BG" smtClean="0"/>
              <a:t>Fourth level</a:t>
            </a:r>
          </a:p>
          <a:p>
            <a:pPr lvl="4"/>
            <a:r>
              <a:rPr lang="en-US" altLang="bg-BG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FEBC76A-C38D-411C-BEFA-CE659143B5B2}" type="datetime1">
              <a:rPr lang="en-US"/>
              <a:pPr>
                <a:defRPr/>
              </a:pPr>
              <a:t>8/18/2025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D38E27"/>
                </a:solidFill>
              </a:defRPr>
            </a:lvl1pPr>
          </a:lstStyle>
          <a:p>
            <a:pPr>
              <a:defRPr/>
            </a:pPr>
            <a:fld id="{6D5D3F51-CDE4-4ECE-B238-639C3F0B477E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13" r:id="rId1"/>
    <p:sldLayoutId id="2147484714" r:id="rId2"/>
    <p:sldLayoutId id="2147484715" r:id="rId3"/>
    <p:sldLayoutId id="2147484710" r:id="rId4"/>
    <p:sldLayoutId id="2147484716" r:id="rId5"/>
    <p:sldLayoutId id="2147484711" r:id="rId6"/>
    <p:sldLayoutId id="2147484717" r:id="rId7"/>
    <p:sldLayoutId id="2147484718" r:id="rId8"/>
    <p:sldLayoutId id="2147484719" r:id="rId9"/>
    <p:sldLayoutId id="2147484712" r:id="rId10"/>
    <p:sldLayoutId id="214748472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25" y="5133975"/>
            <a:ext cx="2887663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5AFD28D-B339-4C71-A443-D7B2BF67C23B}" type="slidenum">
              <a:rPr lang="en-US" altLang="bg-BG" sz="1200" smtClean="0">
                <a:solidFill>
                  <a:srgbClr val="7B9899"/>
                </a:solidFill>
                <a:latin typeface="Georgia" panose="020405020504050203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en-US" altLang="bg-BG" sz="1200" smtClean="0">
              <a:solidFill>
                <a:srgbClr val="7B9899"/>
              </a:solidFill>
              <a:latin typeface="Georgia" panose="020405020504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38313" y="1676400"/>
            <a:ext cx="60198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bg-BG" sz="2400" b="1" dirty="0">
                <a:latin typeface="Times New Roman" pitchFamily="18" charset="0"/>
                <a:ea typeface="+mj-ea"/>
                <a:cs typeface="Times New Roman" pitchFamily="18" charset="0"/>
              </a:rPr>
              <a:t>Н</a:t>
            </a:r>
            <a:r>
              <a:rPr lang="ru-RU" sz="2400" b="1" dirty="0">
                <a:latin typeface="Times New Roman" pitchFamily="18" charset="0"/>
                <a:ea typeface="+mj-ea"/>
                <a:cs typeface="Times New Roman" pitchFamily="18" charset="0"/>
              </a:rPr>
              <a:t>апредък в изпълнението на секторните интервенции от Стратегическия план за развитие на земеделието и селските райони за периода 2023 – 2027 г. </a:t>
            </a:r>
            <a:endParaRPr lang="bg-BG" sz="2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21"/>
          <p:cNvPicPr>
            <a:picLocks noChangeAspect="1" noChangeArrowheads="1"/>
          </p:cNvPicPr>
          <p:nvPr/>
        </p:nvPicPr>
        <p:blipFill rotWithShape="1">
          <a:blip r:embed="rId4" cstate="print"/>
          <a:srcRect l="30844" t="50452" r="50311" b="12624"/>
          <a:stretch/>
        </p:blipFill>
        <p:spPr bwMode="auto">
          <a:xfrm>
            <a:off x="3108747" y="414857"/>
            <a:ext cx="794386" cy="670474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12294" name="Rectangle 1"/>
          <p:cNvSpPr>
            <a:spLocks noChangeArrowheads="1"/>
          </p:cNvSpPr>
          <p:nvPr/>
        </p:nvSpPr>
        <p:spPr bwMode="auto">
          <a:xfrm>
            <a:off x="4038600" y="381000"/>
            <a:ext cx="1420813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bg-BG" sz="1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ДЪРЖАВЕН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bg-BG" sz="1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bg-BG" sz="1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ЗЕМЕДЕЛИЕ</a:t>
            </a:r>
          </a:p>
        </p:txBody>
      </p:sp>
      <p:pic>
        <p:nvPicPr>
          <p:cNvPr id="12295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5111750"/>
            <a:ext cx="3011487" cy="169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688" y="5133975"/>
            <a:ext cx="3032125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6868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bg-BG" sz="1800" b="1" dirty="0">
                <a:latin typeface="Times New Roman" pitchFamily="18" charset="0"/>
                <a:cs typeface="Times New Roman" pitchFamily="18" charset="0"/>
              </a:rPr>
              <a:t>СЕКТОРНИ Интервенциите от СП </a:t>
            </a:r>
            <a:r>
              <a:rPr lang="bg-BG" altLang="bg-BG" sz="1800" b="1" dirty="0">
                <a:latin typeface="Times New Roman" pitchFamily="18" charset="0"/>
                <a:cs typeface="Times New Roman" pitchFamily="18" charset="0"/>
              </a:rPr>
              <a:t>за периода 20</a:t>
            </a:r>
            <a:r>
              <a:rPr lang="en-US" altLang="bg-BG" sz="18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bg-BG" altLang="bg-BG" sz="1800" b="1" dirty="0">
                <a:latin typeface="Times New Roman" pitchFamily="18" charset="0"/>
                <a:cs typeface="Times New Roman" pitchFamily="18" charset="0"/>
              </a:rPr>
              <a:t>3-2</a:t>
            </a:r>
            <a:r>
              <a:rPr lang="en-US" altLang="bg-BG" sz="1800" b="1" dirty="0">
                <a:latin typeface="Times New Roman" pitchFamily="18" charset="0"/>
                <a:cs typeface="Times New Roman" pitchFamily="18" charset="0"/>
              </a:rPr>
              <a:t>02</a:t>
            </a:r>
            <a:r>
              <a:rPr lang="bg-BG" altLang="bg-BG" sz="1800" b="1" dirty="0">
                <a:latin typeface="Times New Roman" pitchFamily="18" charset="0"/>
                <a:cs typeface="Times New Roman" pitchFamily="18" charset="0"/>
              </a:rPr>
              <a:t>7</a:t>
            </a:r>
            <a:endParaRPr lang="bg-BG" altLang="bg-BG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Slide Number Placeholder 1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D9E9932-5D80-4F50-A14D-2ABF9523F614}" type="slidenum">
              <a:rPr lang="en-US" altLang="bg-BG" sz="1200" smtClean="0">
                <a:solidFill>
                  <a:srgbClr val="7B9899"/>
                </a:solidFill>
                <a:latin typeface="Georgia" panose="020405020504050203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bg-BG" sz="1200" smtClean="0">
              <a:solidFill>
                <a:srgbClr val="7B9899"/>
              </a:solidFill>
              <a:latin typeface="Georgia" panose="02040502050405020303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57200" y="1143000"/>
            <a:ext cx="8153400" cy="51054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lnSpc>
                <a:spcPct val="200000"/>
              </a:lnSpc>
              <a:buClr>
                <a:schemeClr val="accent5">
                  <a:lumMod val="75000"/>
                </a:schemeClr>
              </a:buClr>
              <a:defRPr/>
            </a:pPr>
            <a:r>
              <a:rPr lang="bg-BG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СТРАТЕГИЧЕСКИ ПЛАН ЗА РАЗВИТИЕ НА ЗЕМЕДЕЛИЕТО И</a:t>
            </a:r>
          </a:p>
          <a:p>
            <a:pPr eaLnBrk="1" hangingPunct="1">
              <a:lnSpc>
                <a:spcPct val="200000"/>
              </a:lnSpc>
              <a:buClr>
                <a:schemeClr val="accent5">
                  <a:lumMod val="75000"/>
                </a:schemeClr>
              </a:buClr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СЕЛСКИТЕ РАЙОНИ НА РЕПУБЛИКА БЪЛГАРИЯ ЗА ПЕРИОДА 2023-2027 г. са включени следните с</a:t>
            </a:r>
            <a:r>
              <a:rPr lang="bg-BG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екторни</a:t>
            </a:r>
            <a:r>
              <a:rPr lang="bg-BG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интервенции :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285750" indent="-285750" eaLnBrk="1" hangingPunct="1">
              <a:lnSpc>
                <a:spcPct val="200000"/>
              </a:lnSpc>
              <a:buClr>
                <a:schemeClr val="accent5">
                  <a:lumMod val="75000"/>
                </a:schemeClr>
              </a:buClr>
              <a:buFontTx/>
              <a:buChar char="-"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сектора на плодовете и зеленчуците</a:t>
            </a:r>
          </a:p>
          <a:p>
            <a:pPr marL="285750" indent="-285750" eaLnBrk="1" hangingPunct="1">
              <a:lnSpc>
                <a:spcPct val="200000"/>
              </a:lnSpc>
              <a:buClr>
                <a:schemeClr val="accent5">
                  <a:lumMod val="75000"/>
                </a:schemeClr>
              </a:buClr>
              <a:buFontTx/>
              <a:buChar char="-"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сектора на млякото и млечните продукти</a:t>
            </a:r>
          </a:p>
          <a:p>
            <a:pPr marL="285750" indent="-285750" eaLnBrk="1" hangingPunct="1">
              <a:lnSpc>
                <a:spcPct val="200000"/>
              </a:lnSpc>
              <a:buClr>
                <a:schemeClr val="accent5">
                  <a:lumMod val="75000"/>
                </a:schemeClr>
              </a:buClr>
              <a:buFontTx/>
              <a:buChar char="-"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сектора на пчелните продукти</a:t>
            </a:r>
          </a:p>
          <a:p>
            <a:pPr marL="285750" indent="-285750" eaLnBrk="1" hangingPunct="1">
              <a:lnSpc>
                <a:spcPct val="200000"/>
              </a:lnSpc>
              <a:buClr>
                <a:schemeClr val="accent5">
                  <a:lumMod val="75000"/>
                </a:schemeClr>
              </a:buClr>
              <a:buFontTx/>
              <a:buChar char="-"/>
              <a:defRPr/>
            </a:pPr>
            <a:r>
              <a:rPr lang="bg-BG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bg-BG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лозаро</a:t>
            </a:r>
            <a:r>
              <a:rPr lang="bg-BG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-винарския </a:t>
            </a:r>
            <a:r>
              <a:rPr lang="bg-BG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сектор</a:t>
            </a:r>
          </a:p>
          <a:p>
            <a:pPr marL="285750" indent="-285750" eaLnBrk="1" hangingPunct="1">
              <a:buClr>
                <a:schemeClr val="accent5">
                  <a:lumMod val="75000"/>
                </a:schemeClr>
              </a:buClr>
              <a:buFontTx/>
              <a:buChar char="-"/>
              <a:defRPr/>
            </a:pPr>
            <a:endParaRPr lang="bg-BG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686800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g-BG" altLang="bg-BG" sz="1800" b="1" dirty="0">
                <a:latin typeface="Times New Roman" pitchFamily="18" charset="0"/>
                <a:cs typeface="Times New Roman" pitchFamily="18" charset="0"/>
              </a:rPr>
              <a:t>ИНТЕРВЕНЦИИ В СЕКТОРА </a:t>
            </a:r>
            <a:r>
              <a:rPr lang="ru-RU" altLang="bg-BG" sz="1800" b="1" dirty="0">
                <a:latin typeface="Times New Roman" pitchFamily="18" charset="0"/>
                <a:cs typeface="Times New Roman" pitchFamily="18" charset="0"/>
              </a:rPr>
              <a:t>плодовете и зеленчуците и млякото и млечните продукти</a:t>
            </a:r>
            <a:endParaRPr lang="bg-BG" altLang="bg-BG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Slide Number Placeholder 1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5222BFB-4351-4859-818D-32264758621B}" type="slidenum">
              <a:rPr lang="en-US" altLang="bg-BG" sz="1200" smtClean="0">
                <a:solidFill>
                  <a:srgbClr val="7B9899"/>
                </a:solidFill>
                <a:latin typeface="Georgia" panose="020405020504050203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bg-BG" sz="1200" smtClean="0">
              <a:solidFill>
                <a:srgbClr val="7B9899"/>
              </a:solidFill>
              <a:latin typeface="Georgia" panose="02040502050405020303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914400" y="1066800"/>
            <a:ext cx="7620000" cy="3886200"/>
          </a:xfrm>
          <a:prstGeom prst="round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bg-BG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периода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02 - 13.10.2023 г.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 проведен прием за 2023 г., в който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подадени 2 бр. заявления за подпомагане по интервенциите в сектор плодове и зеленчуци  със заявени разходи за целия период по оперативните програми в размер на 4 169 154.85 лв., по които са сключени 2 бр. договора за финансово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подпомагане.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периода на прием за 2024 г.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01.08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01.09.2024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 подадено едно заявление за подпомагане по интервенциите в сектор плодове и зеленчуци  със заявени разходи за целия период по оперативните програми в размер на 882 950.00 лв., по което е сключен договор. </a:t>
            </a:r>
          </a:p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г. са подадени 2 заявления за текущо изменение за 2024 г. и едно уведомление за промяна на вноските в одобрения оперативен фонд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периода за прием за 2025 г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01.08 – 01.09.2025 г.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ход на подаване са </a:t>
            </a:r>
            <a:r>
              <a:rPr lang="bg-BG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 заявления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подпомагане по интервенциите в сектор плодове и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зеленчуци. </a:t>
            </a:r>
          </a:p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началото на 2025 г. са подадени и одобрени 3 заявления за текущо изменение за 2025 г. на оперативни програми. Една организация на производители е процес на подаване на заявление за текущо изменение за 2025 г. на одобрената си оперативна програма.</a:t>
            </a:r>
          </a:p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интервенциите в сектора на млякото и млечните продукти няма подадени заявления в рамките на двата приема.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762000" y="5330825"/>
            <a:ext cx="7696200" cy="1143000"/>
          </a:xfrm>
          <a:prstGeom prst="round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сключените договори от кампания 2023 г. е изплатена финансова помощ в размер на 305 405.46 лв. през финансова 2024 г.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  <p:bldP spid="10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6868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bg-BG" altLang="bg-BG" sz="1800" b="1" dirty="0">
                <a:latin typeface="Times New Roman" pitchFamily="18" charset="0"/>
                <a:cs typeface="Times New Roman" pitchFamily="18" charset="0"/>
              </a:rPr>
              <a:t>ИНТЕРВЕНЦИИ В СЕКТОРА НА ПЧЕЛНИТЕ </a:t>
            </a:r>
            <a:r>
              <a:rPr lang="bg-BG" altLang="bg-BG" sz="1800" b="1" dirty="0" smtClean="0">
                <a:latin typeface="Times New Roman" pitchFamily="18" charset="0"/>
                <a:cs typeface="Times New Roman" pitchFamily="18" charset="0"/>
              </a:rPr>
              <a:t>ПРОДУКТИ</a:t>
            </a:r>
            <a:endParaRPr lang="bg-BG" altLang="bg-BG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Slide Number Placeholder 1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5B6AF42-FE46-408C-B253-5E51C5A22436}" type="slidenum">
              <a:rPr lang="en-US" altLang="bg-BG" sz="1200" smtClean="0">
                <a:solidFill>
                  <a:srgbClr val="7B9899"/>
                </a:solidFill>
                <a:latin typeface="Georgia" panose="020405020504050203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bg-BG" sz="1200" smtClean="0">
              <a:solidFill>
                <a:srgbClr val="7B9899"/>
              </a:solidFill>
              <a:latin typeface="Georgia" panose="02040502050405020303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61999" y="1676400"/>
            <a:ext cx="7696200" cy="1905000"/>
          </a:xfrm>
          <a:prstGeom prst="round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периода на прием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17-26.07.2023 г.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са подадени 1 365 бр. заявления за подпомагане с общ размер на заявената финансова помощ 5 298 905 лв.</a:t>
            </a:r>
          </a:p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тях през финансовата 2023 г са изплатени </a:t>
            </a:r>
            <a:r>
              <a:rPr lang="bg-BG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337 204.48 лв. на 168 </a:t>
            </a:r>
            <a:r>
              <a:rPr lang="bg-BG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бенефициери</a:t>
            </a:r>
            <a:r>
              <a:rPr lang="bg-BG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а останалите 3 798 520.46 </a:t>
            </a:r>
            <a:r>
              <a:rPr lang="bg-BG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лв</a:t>
            </a:r>
            <a:r>
              <a:rPr lang="bg-BG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1121 бр. бенефициенти са изплатени през финансовата 2024 г.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57381" y="4263230"/>
            <a:ext cx="7585075" cy="1756569"/>
          </a:xfrm>
          <a:prstGeom prst="round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периода на прием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08 - 22.02.2024 г.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 подадени 1 729 бр. заявления за подпомагане с общ размер на заявената финансова помощ 8 047 654 лв., по които са сключени 1 567 договора. </a:t>
            </a:r>
          </a:p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 2024 г. са оторизирани 1 486 бр. Заявления по сключените договори от приема на стойност 5 639 290.91 лв.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  <p:bldP spid="11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6868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bg-BG" altLang="bg-BG" sz="1800" b="1" dirty="0">
                <a:latin typeface="Times New Roman" pitchFamily="18" charset="0"/>
                <a:cs typeface="Times New Roman" pitchFamily="18" charset="0"/>
              </a:rPr>
              <a:t>ИНТЕРВЕНЦИИ В СЕКТОРА НА ПЧЕЛНИТЕ </a:t>
            </a:r>
            <a:r>
              <a:rPr lang="bg-BG" altLang="bg-BG" sz="1800" b="1" dirty="0" smtClean="0">
                <a:latin typeface="Times New Roman" pitchFamily="18" charset="0"/>
                <a:cs typeface="Times New Roman" pitchFamily="18" charset="0"/>
              </a:rPr>
              <a:t>ПРОДУКТИ</a:t>
            </a:r>
            <a:endParaRPr lang="bg-BG" altLang="bg-BG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Slide Number Placeholder 1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5B6AF42-FE46-408C-B253-5E51C5A22436}" type="slidenum">
              <a:rPr lang="en-US" altLang="bg-BG" sz="1200" smtClean="0">
                <a:solidFill>
                  <a:srgbClr val="7B9899"/>
                </a:solidFill>
                <a:latin typeface="Georgia" panose="020405020504050203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bg-BG" sz="1200" smtClean="0">
              <a:solidFill>
                <a:srgbClr val="7B9899"/>
              </a:solidFill>
              <a:latin typeface="Georgia" panose="02040502050405020303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62000" y="4191000"/>
            <a:ext cx="7696200" cy="1752600"/>
          </a:xfrm>
          <a:prstGeom prst="round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периода 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07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.0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.202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g-BG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 отворен прием по интервенциите в сектор „Пчеларство“ за финансовата 2025 г. П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одадени са 219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бр. заявления за подпомагане с общ размер на заявената финансова помощ 898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622лв.,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които са сключени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193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договора. </a:t>
            </a:r>
          </a:p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заявленията приети в този период предстои оторизация през финансова 2025 г.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62000" y="1676400"/>
            <a:ext cx="7696200" cy="1600200"/>
          </a:xfrm>
          <a:prstGeom prst="round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периода на прием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09 - 23.12.2024 г.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 подадени 1 419 бр.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заявления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подпомагане с общ размер на заявената финансова помощ 7 609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лв., по които са сключени 1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326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договора. </a:t>
            </a:r>
          </a:p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заявленията приети в този период предстои оторизация през финансова 2025 г.</a:t>
            </a:r>
          </a:p>
        </p:txBody>
      </p:sp>
    </p:spTree>
    <p:extLst>
      <p:ext uri="{BB962C8B-B14F-4D97-AF65-F5344CB8AC3E}">
        <p14:creationId xmlns:p14="http://schemas.microsoft.com/office/powerpoint/2010/main" val="303753154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  <p:bldP spid="9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457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bg-BG" altLang="bg-BG" sz="1800" b="1" dirty="0">
                <a:latin typeface="Times New Roman" pitchFamily="18" charset="0"/>
                <a:cs typeface="Times New Roman" pitchFamily="18" charset="0"/>
              </a:rPr>
              <a:t>ИНТЕРВЕНЦИИ В ЛОЗАРО-ВИНАРСКИЯ </a:t>
            </a:r>
            <a:r>
              <a:rPr lang="bg-BG" altLang="bg-BG" sz="1800" b="1" dirty="0" smtClean="0">
                <a:latin typeface="Times New Roman" pitchFamily="18" charset="0"/>
                <a:cs typeface="Times New Roman" pitchFamily="18" charset="0"/>
              </a:rPr>
              <a:t>СЕКТОР</a:t>
            </a:r>
            <a:endParaRPr lang="bg-BG" altLang="bg-BG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Slide Number Placeholder 1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3EDE6A2-A623-4213-BB97-E602CC7C4041}" type="slidenum">
              <a:rPr lang="en-US" altLang="bg-BG" sz="1200" smtClean="0">
                <a:solidFill>
                  <a:srgbClr val="7B9899"/>
                </a:solidFill>
                <a:latin typeface="Georgia" panose="020405020504050203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bg-BG" sz="1200" smtClean="0">
              <a:solidFill>
                <a:srgbClr val="7B9899"/>
              </a:solidFill>
              <a:latin typeface="Georgia" panose="02040502050405020303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04813" y="762000"/>
            <a:ext cx="8434387" cy="6096000"/>
          </a:xfrm>
          <a:prstGeom prst="round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Приемите на заявления за подпомагане по интервенциите в сектора: </a:t>
            </a:r>
          </a:p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"Преструктуриране и конверсия на лозя</a:t>
            </a:r>
            <a:r>
              <a:rPr lang="bg-BG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 15.10.2023 – 30.11.2023 г. - приети заявления 74 бр., сключени 63 договора за 17 681 807.57 лв.;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Tx/>
              <a:buChar char="-"/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08.07.2024 – 19.07.2024 г. - приети заявления 16 бр., сключени 11 бр. договора за 4 588 904.85 лв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.;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Tx/>
              <a:buChar char="-"/>
              <a:defRPr/>
            </a:pPr>
            <a:r>
              <a:rPr lang="bg-BG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15.10.2024 </a:t>
            </a:r>
            <a:r>
              <a:rPr lang="bg-BG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15.11.2024 г. – приети </a:t>
            </a:r>
            <a:r>
              <a:rPr lang="bg-BG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заявления 77 </a:t>
            </a:r>
            <a:r>
              <a:rPr lang="bg-BG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</a:t>
            </a:r>
            <a:r>
              <a:rPr lang="bg-BG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сключени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65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бр. договора за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24 519 744.32 лв.;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Tx/>
              <a:buChar char="-"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01.07.2025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09.07.2025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- приети заявления 16 бр., със заявен размер на финансовата помощ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2 462 545.58лв. Заявленията са на етап административна обработка от експерти на ОДОЗ.</a:t>
            </a:r>
            <a:endParaRPr lang="bg-BG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Tx/>
              <a:buChar char="-"/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"Инвестиции в лозаро-винарския сектор</a:t>
            </a:r>
            <a:r>
              <a:rPr lang="bg-BG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Tx/>
              <a:buChar char="-"/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15.01.2024 – 15.02.2024 г.  - приети заявления 59 бр., сключени са 29 договора за 12 977 275.69 лв.;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Tx/>
              <a:buChar char="-"/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03.06.2024 – 16.06.2024 г.  - приети заявления 20 бр., сключени са 13 договора за 4 431 440.92 лв.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Tx/>
              <a:buChar char="-"/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15.01.2025 – 15.02.2025 г -  приети заявления 83,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сключени са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69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договора за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13 223 516.96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лв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bg-BG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като обработката по останалите заявления продължава - обработени </a:t>
            </a:r>
            <a:r>
              <a:rPr lang="bg-BG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 </a:t>
            </a:r>
            <a:r>
              <a:rPr lang="bg-BG" sz="1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95 </a:t>
            </a:r>
            <a:r>
              <a:rPr lang="bg-BG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 от подадените </a:t>
            </a:r>
            <a:r>
              <a:rPr lang="bg-BG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заявления</a:t>
            </a:r>
            <a:r>
              <a:rPr lang="bg-BG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bg-BG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Tx/>
              <a:buChar char="-"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01.07.2025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09.07.2025 г. - приети заявления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32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бр., със заявен размер на финансовата помощ –  4 051 721.92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лв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Заявленията са на етап административна обработка от експерти на ОДОЗ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Tx/>
              <a:buChar char="-"/>
              <a:defRPr/>
            </a:pPr>
            <a:endParaRPr lang="bg-BG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"Инвестиции в екологични съоръжения"</a:t>
            </a: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15.01.2024 – 15.02.2024 г. – приети заявления 12 бр., сключени са 4 договора за 1 467 988.30 лв.;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Tx/>
              <a:buChar char="-"/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03.06.2024 – 16.06.2024 г. - приети заявления 3 бр., сключен е 1 договор за 250 360.15 лв.;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Tx/>
              <a:buChar char="-"/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15.01.2025 – 15.02.2025 г. – приети заявления 20 бр.,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сключени 8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бр. договора за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1 936 652.69 лв.. По останвалите заявления все още текат административни проверки;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Tx/>
              <a:buChar char="-"/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01.07.2025 – 09.07.2025 г. - приети заявления 6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бр., със заявен размер на финансовата помощ –  1 664 877.54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лв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Заявленията са на етап административна обработка от експерти на ОДОЗ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Tx/>
              <a:buChar char="-"/>
              <a:defRPr/>
            </a:pPr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457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bg-BG" altLang="bg-BG" sz="1800" b="1" dirty="0">
                <a:latin typeface="Times New Roman" pitchFamily="18" charset="0"/>
                <a:cs typeface="Times New Roman" pitchFamily="18" charset="0"/>
              </a:rPr>
              <a:t>ИНТЕРВЕНЦИИ В ЛОЗАРО-ВИНАРСКИЯ </a:t>
            </a:r>
            <a:r>
              <a:rPr lang="bg-BG" altLang="bg-BG" sz="1800" b="1" dirty="0" smtClean="0">
                <a:latin typeface="Times New Roman" pitchFamily="18" charset="0"/>
                <a:cs typeface="Times New Roman" pitchFamily="18" charset="0"/>
              </a:rPr>
              <a:t>СЕКТОР</a:t>
            </a:r>
            <a:endParaRPr lang="bg-BG" altLang="bg-BG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Slide Number Placeholder 1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3EDE6A2-A623-4213-BB97-E602CC7C4041}" type="slidenum">
              <a:rPr lang="en-US" altLang="bg-BG" sz="1200" smtClean="0">
                <a:solidFill>
                  <a:srgbClr val="7B9899"/>
                </a:solidFill>
                <a:latin typeface="Georgia" panose="020405020504050203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bg-BG" sz="1200" smtClean="0">
              <a:solidFill>
                <a:srgbClr val="7B9899"/>
              </a:solidFill>
              <a:latin typeface="Georgia" panose="02040502050405020303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04813" y="762000"/>
            <a:ext cx="8434387" cy="6096000"/>
          </a:xfrm>
          <a:prstGeom prst="round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bg-BG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„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Събиране на реколтата на зелено</a:t>
            </a:r>
            <a:r>
              <a:rPr lang="bg-BG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е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издавана заповед от министъра на земеделието и храните за отваряне на прием по интервенцията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"Застраховане на реколтата</a:t>
            </a:r>
            <a:r>
              <a:rPr lang="bg-BG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Tx/>
              <a:buChar char="-"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15.05.2024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15.06.2024 г. - Приети заявления 49 бр., подписани са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46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договора за 405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196.68 лв.;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Tx/>
              <a:buChar char="-"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15.05.2025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15.06.2025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- Приети заявления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47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бр., подписани са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27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договора за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205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143.61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лв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Обработката на останалите заявления продължава и към настоящия момент.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Tx/>
              <a:buChar char="-"/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"Информиране в държавите членки</a:t>
            </a:r>
            <a:r>
              <a:rPr lang="bg-BG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 </a:t>
            </a: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01.12.2023 – 15.12.2023 г.  - Няма подадени заявления за подпомагане в рамките на приема. </a:t>
            </a:r>
            <a:endParaRPr lang="bg-BG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Tx/>
              <a:buChar char="-"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01.12.2024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15.12.2024 г.  - Прието е 1 бр. заявление за 540 491.20 лв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Кандидатът се е отказал от подаденото заявление;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Tx/>
              <a:buChar char="-"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09.07.2025-13.07.2025 г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- Прието е 1 бр. заявление за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94 428.36 лв. Заявлението се обработва.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Tx/>
              <a:buChar char="-"/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"Популяризиране в трети държави</a:t>
            </a:r>
            <a:r>
              <a:rPr 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Tx/>
              <a:buChar char="-"/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01.12.2023 – 15.12.2023 г. Няма подадени заявления за подпомагане в рамките на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приема;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Tx/>
              <a:buChar char="-"/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01.12.2023 – 15.12.2023 г. Няма подадени заявления за подпомагане в рамките на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приема;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buFontTx/>
              <a:buChar char="-"/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01.12.2024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15.12.2024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Няма подадени заявления за подпомагане в рамките на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приема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3158471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457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bg-BG" altLang="bg-BG" sz="1800" b="1" dirty="0">
                <a:latin typeface="Times New Roman" pitchFamily="18" charset="0"/>
                <a:cs typeface="Times New Roman" pitchFamily="18" charset="0"/>
              </a:rPr>
              <a:t>ИНТЕРВЕНЦИИ В ЛОЗАРО-ВИНАРСКИЯ </a:t>
            </a:r>
            <a:r>
              <a:rPr lang="bg-BG" altLang="bg-BG" sz="1800" b="1" dirty="0" smtClean="0">
                <a:latin typeface="Times New Roman" pitchFamily="18" charset="0"/>
                <a:cs typeface="Times New Roman" pitchFamily="18" charset="0"/>
              </a:rPr>
              <a:t>СЕКТОР</a:t>
            </a:r>
            <a:endParaRPr lang="bg-BG" altLang="bg-BG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Slide Number Placeholder 1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271CD7E-78FB-4272-8697-C0CFE6966A65}" type="slidenum">
              <a:rPr lang="en-US" altLang="bg-BG" sz="1200" smtClean="0">
                <a:solidFill>
                  <a:srgbClr val="7B9899"/>
                </a:solidFill>
                <a:latin typeface="Georgia" panose="020405020504050203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bg-BG" sz="1200" smtClean="0">
              <a:solidFill>
                <a:srgbClr val="7B9899"/>
              </a:solidFill>
              <a:latin typeface="Georgia" panose="02040502050405020303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36418" y="1720850"/>
            <a:ext cx="8607425" cy="800100"/>
          </a:xfrm>
          <a:prstGeom prst="round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Изплатена финансова помощ за през финансовата 2024 г. по приети заявления в сектора по интервенции: </a:t>
            </a:r>
          </a:p>
        </p:txBody>
      </p:sp>
      <p:sp>
        <p:nvSpPr>
          <p:cNvPr id="18437" name="ClipboardAsImage" descr="https://euc-powerpoint.officeapps.live.com/pods/GetClipboardImage.ashx?Id=1d817b03-f449-4f86-9cca-ac4c0e554aab&amp;DC=GEU9&amp;pkey=29d528cd-232b-41dd-a77e-48b633983ba7&amp;wdwaccluster=GEU9"/>
          <p:cNvSpPr>
            <a:spLocks noChangeAspect="1" noChangeArrowheads="1"/>
          </p:cNvSpPr>
          <p:nvPr/>
        </p:nvSpPr>
        <p:spPr bwMode="auto">
          <a:xfrm>
            <a:off x="2178050" y="34591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bg-BG" altLang="bg-BG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438" name="ClipboardAsImage" descr="https://euc-powerpoint.officeapps.live.com/pods/GetClipboardImage.ashx?Id=1d817b03-f449-4f86-9cca-ac4c0e554aab&amp;DC=GEU9&amp;pkey=29d528cd-232b-41dd-a77e-48b633983ba7&amp;wdwaccluster=GEU9"/>
          <p:cNvSpPr>
            <a:spLocks noChangeAspect="1" noChangeArrowheads="1"/>
          </p:cNvSpPr>
          <p:nvPr/>
        </p:nvSpPr>
        <p:spPr bwMode="auto">
          <a:xfrm>
            <a:off x="1981200" y="31464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bg-BG" altLang="bg-BG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221820"/>
              </p:ext>
            </p:extLst>
          </p:nvPr>
        </p:nvGraphicFramePr>
        <p:xfrm>
          <a:off x="1404937" y="2802803"/>
          <a:ext cx="6350000" cy="1749425"/>
        </p:xfrm>
        <a:graphic>
          <a:graphicData uri="http://schemas.openxmlformats.org/drawingml/2006/table">
            <a:tbl>
              <a:tblPr/>
              <a:tblGrid>
                <a:gridCol w="3947726">
                  <a:extLst>
                    <a:ext uri="{9D8B030D-6E8A-4147-A177-3AD203B41FA5}">
                      <a16:colId xmlns:a16="http://schemas.microsoft.com/office/drawing/2014/main" val="2087735982"/>
                    </a:ext>
                  </a:extLst>
                </a:gridCol>
                <a:gridCol w="1459770">
                  <a:extLst>
                    <a:ext uri="{9D8B030D-6E8A-4147-A177-3AD203B41FA5}">
                      <a16:colId xmlns:a16="http://schemas.microsoft.com/office/drawing/2014/main" val="2951214336"/>
                    </a:ext>
                  </a:extLst>
                </a:gridCol>
                <a:gridCol w="942504">
                  <a:extLst>
                    <a:ext uri="{9D8B030D-6E8A-4147-A177-3AD203B41FA5}">
                      <a16:colId xmlns:a16="http://schemas.microsoft.com/office/drawing/2014/main" val="3167051053"/>
                    </a:ext>
                  </a:extLst>
                </a:gridCol>
              </a:tblGrid>
              <a:tr h="349885"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Интервенция</a:t>
                      </a:r>
                    </a:p>
                  </a:txBody>
                  <a:tcPr marL="9525" marR="9525" marT="9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Брой платени заявления</a:t>
                      </a:r>
                    </a:p>
                  </a:txBody>
                  <a:tcPr marL="9525" marR="9525" marT="9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Изплатена ФП в лева</a:t>
                      </a:r>
                    </a:p>
                  </a:txBody>
                  <a:tcPr marL="9525" marR="9525" marT="9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0974836"/>
                  </a:ext>
                </a:extLst>
              </a:tr>
              <a:tr h="402368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Преструктуриране и конверсия на лозя – авансови плащания</a:t>
                      </a:r>
                    </a:p>
                  </a:txBody>
                  <a:tcPr marL="9525" marR="9525" marT="95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9525" marR="9525" marT="9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11 698 451.46</a:t>
                      </a:r>
                    </a:p>
                  </a:txBody>
                  <a:tcPr marL="9525" marR="9525" marT="9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2261270"/>
                  </a:ext>
                </a:extLst>
              </a:tr>
              <a:tr h="36737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Застраховане на реколтата – окончателни плащания</a:t>
                      </a:r>
                    </a:p>
                  </a:txBody>
                  <a:tcPr marL="9525" marR="9525" marT="95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337 671.74</a:t>
                      </a:r>
                    </a:p>
                  </a:txBody>
                  <a:tcPr marL="9525" marR="9525" marT="9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404682"/>
                  </a:ext>
                </a:extLst>
              </a:tr>
              <a:tr h="349885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Инвестиции в лозаро-винарския сектор - авансови плащания </a:t>
                      </a:r>
                    </a:p>
                  </a:txBody>
                  <a:tcPr marL="9525" marR="9525" marT="95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10 887 831.72</a:t>
                      </a:r>
                    </a:p>
                  </a:txBody>
                  <a:tcPr marL="9525" marR="9525" marT="9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354803"/>
                  </a:ext>
                </a:extLst>
              </a:tr>
              <a:tr h="279908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Инвестиции в екологични съоръжения - авансови плащания </a:t>
                      </a:r>
                    </a:p>
                  </a:txBody>
                  <a:tcPr marL="9525" marR="9525" marT="95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1 461 767.47</a:t>
                      </a:r>
                    </a:p>
                  </a:txBody>
                  <a:tcPr marL="9525" marR="9525" marT="95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9304046"/>
                  </a:ext>
                </a:extLst>
              </a:tr>
            </a:tbl>
          </a:graphicData>
        </a:graphic>
      </p:graphicFrame>
      <p:sp>
        <p:nvSpPr>
          <p:cNvPr id="14" name="Rounded Rectangle 13"/>
          <p:cNvSpPr/>
          <p:nvPr/>
        </p:nvSpPr>
        <p:spPr>
          <a:xfrm>
            <a:off x="378691" y="5208588"/>
            <a:ext cx="8607425" cy="800100"/>
          </a:xfrm>
          <a:prstGeom prst="round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600"/>
              </a:spcBef>
              <a:spcAft>
                <a:spcPts val="600"/>
              </a:spcAft>
              <a:buClr>
                <a:schemeClr val="bg2">
                  <a:lumMod val="25000"/>
                </a:schemeClr>
              </a:buClr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 финансовата 2024 г. предстои изплащане на авансови и окончателни плащания по одобрени заявления от проведените приеми за договориране по интервенциите.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  <p:bldP spid="14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1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66E4F5D-205D-4C53-852E-E857B7EB137F}" type="slidenum">
              <a:rPr lang="en-US" altLang="bg-BG" sz="1200" smtClean="0">
                <a:solidFill>
                  <a:srgbClr val="7B9899"/>
                </a:solidFill>
                <a:latin typeface="Georgia" panose="020405020504050203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bg-BG" sz="1200" smtClean="0">
              <a:solidFill>
                <a:srgbClr val="7B9899"/>
              </a:solidFill>
              <a:latin typeface="Georgia" panose="02040502050405020303" pitchFamily="18" charset="0"/>
            </a:endParaRPr>
          </a:p>
        </p:txBody>
      </p:sp>
      <p:sp>
        <p:nvSpPr>
          <p:cNvPr id="19459" name="ClipboardAsImage" descr="https://euc-powerpoint.officeapps.live.com/pods/GetClipboardImage.ashx?Id=1d817b03-f449-4f86-9cca-ac4c0e554aab&amp;DC=GEU9&amp;pkey=29d528cd-232b-41dd-a77e-48b633983ba7&amp;wdwaccluster=GEU9"/>
          <p:cNvSpPr>
            <a:spLocks noChangeAspect="1" noChangeArrowheads="1"/>
          </p:cNvSpPr>
          <p:nvPr/>
        </p:nvSpPr>
        <p:spPr bwMode="auto">
          <a:xfrm>
            <a:off x="2178050" y="34591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bg-BG" altLang="bg-BG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60" name="ClipboardAsImage" descr="https://euc-powerpoint.officeapps.live.com/pods/GetClipboardImage.ashx?Id=1d817b03-f449-4f86-9cca-ac4c0e554aab&amp;DC=GEU9&amp;pkey=29d528cd-232b-41dd-a77e-48b633983ba7&amp;wdwaccluster=GEU9"/>
          <p:cNvSpPr>
            <a:spLocks noChangeAspect="1" noChangeArrowheads="1"/>
          </p:cNvSpPr>
          <p:nvPr/>
        </p:nvSpPr>
        <p:spPr bwMode="auto">
          <a:xfrm>
            <a:off x="1981200" y="31464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bg-BG" altLang="bg-BG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1219200" y="2805113"/>
            <a:ext cx="71532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36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ЗА ВНИМАНИЕТО!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4866</TotalTime>
  <Words>1262</Words>
  <Application>Microsoft Office PowerPoint</Application>
  <PresentationFormat>On-screen Show (4:3)</PresentationFormat>
  <Paragraphs>93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Franklin Gothic Book</vt:lpstr>
      <vt:lpstr>Franklin Gothic Medium</vt:lpstr>
      <vt:lpstr>Georgia</vt:lpstr>
      <vt:lpstr>Times New Roman</vt:lpstr>
      <vt:lpstr>Wingdings 2</vt:lpstr>
      <vt:lpstr>Trek</vt:lpstr>
      <vt:lpstr>PowerPoint Presentation</vt:lpstr>
      <vt:lpstr>СЕКТОРНИ Интервенциите от СП за периода 2023-2027</vt:lpstr>
      <vt:lpstr>ИНТЕРВЕНЦИИ В СЕКТОРА плодовете и зеленчуците и млякото и млечните продукти</vt:lpstr>
      <vt:lpstr>ИНТЕРВЕНЦИИ В СЕКТОРА НА ПЧЕЛНИТЕ ПРОДУКТИ</vt:lpstr>
      <vt:lpstr>ИНТЕРВЕНЦИИ В СЕКТОРА НА ПЧЕЛНИТЕ ПРОДУКТИ</vt:lpstr>
      <vt:lpstr>ИНТЕРВЕНЦИИ В ЛОЗАРО-ВИНАРСКИЯ СЕКТОР</vt:lpstr>
      <vt:lpstr>ИНТЕРВЕНЦИИ В ЛОЗАРО-ВИНАРСКИЯ СЕКТОР</vt:lpstr>
      <vt:lpstr>ИНТЕРВЕНЦИИ В ЛОЗАРО-ВИНАРСКИЯ СЕКТОР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Polina Pavlova Florova</dc:creator>
  <cp:lastModifiedBy>Donka Georgieva Pedashenko</cp:lastModifiedBy>
  <cp:revision>423</cp:revision>
  <dcterms:created xsi:type="dcterms:W3CDTF">2006-08-16T00:00:00Z</dcterms:created>
  <dcterms:modified xsi:type="dcterms:W3CDTF">2025-08-18T05:56:13Z</dcterms:modified>
</cp:coreProperties>
</file>